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2850" cx="106886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2" orient="horz"/>
        <p:guide pos="33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5822" y="685800"/>
            <a:ext cx="48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5d374887_1_0:notes"/>
          <p:cNvSpPr/>
          <p:nvPr>
            <p:ph idx="2" type="sldImg"/>
          </p:nvPr>
        </p:nvSpPr>
        <p:spPr>
          <a:xfrm>
            <a:off x="1006475" y="685800"/>
            <a:ext cx="4846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865d37488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387" y="1094692"/>
            <a:ext cx="9960300" cy="30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377" y="4166800"/>
            <a:ext cx="9960300" cy="11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377" y="1626252"/>
            <a:ext cx="9960300" cy="288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377" y="4634479"/>
            <a:ext cx="99603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377" y="3162232"/>
            <a:ext cx="9960300" cy="123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377" y="654287"/>
            <a:ext cx="9960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377" y="1694397"/>
            <a:ext cx="9960300" cy="5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377" y="654287"/>
            <a:ext cx="9960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377" y="1694397"/>
            <a:ext cx="4675800" cy="5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49070" y="1694397"/>
            <a:ext cx="4675800" cy="5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377" y="654287"/>
            <a:ext cx="9960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377" y="816857"/>
            <a:ext cx="3282600" cy="111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377" y="2043024"/>
            <a:ext cx="3282600" cy="4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102" y="661822"/>
            <a:ext cx="7443900" cy="60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4663" y="-184"/>
            <a:ext cx="5344500" cy="756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369" y="1813044"/>
            <a:ext cx="4728600" cy="217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369" y="4121150"/>
            <a:ext cx="47286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4270" y="1064553"/>
            <a:ext cx="4485300" cy="543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377" y="6219895"/>
            <a:ext cx="70128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377" y="654287"/>
            <a:ext cx="9960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377" y="1694397"/>
            <a:ext cx="9960300" cy="5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4293" y="6855976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3925" y="5527946"/>
            <a:ext cx="10562400" cy="1542900"/>
          </a:xfrm>
          <a:prstGeom prst="roundRect">
            <a:avLst>
              <a:gd fmla="val 9045" name="adj"/>
            </a:avLst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3925" y="3927750"/>
            <a:ext cx="10562400" cy="1551300"/>
          </a:xfrm>
          <a:prstGeom prst="roundRect">
            <a:avLst>
              <a:gd fmla="val 9045" name="adj"/>
            </a:avLst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60675" y="2316950"/>
            <a:ext cx="10562400" cy="1575600"/>
          </a:xfrm>
          <a:prstGeom prst="roundRect">
            <a:avLst>
              <a:gd fmla="val 9045" name="adj"/>
            </a:avLst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675" y="745254"/>
            <a:ext cx="10562400" cy="1542900"/>
          </a:xfrm>
          <a:prstGeom prst="roundRect">
            <a:avLst>
              <a:gd fmla="val 9045" name="adj"/>
            </a:avLst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25500" y="468725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D74A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86180" y="786544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Who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h</a:t>
            </a: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elps Who?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86105" y="156654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How can </a:t>
            </a:r>
            <a:endParaRPr b="1"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we help?</a:t>
            </a:r>
            <a:endParaRPr b="1"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86105" y="233660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is the difference between surviving and being healthy</a:t>
            </a: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86180" y="3116607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can we switch off?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86180" y="389661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can science help the homeless?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86105" y="468656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18000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are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lives saved?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887424" y="468725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6822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948105" y="786544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do Artists do?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b="1" i="0" sz="800" u="none" cap="none" strike="noStrike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is my hat made of?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948030" y="156654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could my classroom be made of?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1948030" y="233660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can we find out about people in the past?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948105" y="3116607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18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is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creativity?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948105" y="389661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can you show what you believe in?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1948030" y="468656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Who were the greater engineers: the Victorians or Ancient Britons?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349348" y="468725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1A79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410030" y="786544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am I?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b="1" i="0" sz="800" u="none" cap="none" strike="noStrike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grows near me?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3409955" y="156654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How are schools</a:t>
            </a:r>
            <a:endParaRPr b="1"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the same?</a:t>
            </a:r>
            <a:endParaRPr b="1"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b="1" sz="800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do plants grow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near me</a:t>
            </a: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3409955" y="233660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54000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do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plants die?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3410030" y="3116607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Who has stood here before us?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410030" y="389661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does the Earth look like from the solar system?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3409955" y="468656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18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Linnaeus and Darwin: how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are they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connected?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811272" y="468725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DA72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871955" y="786544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18000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do we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move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around?</a:t>
            </a:r>
            <a:endParaRPr sz="8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4871880" y="156654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did Brunel do for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Great Britain?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4871880" y="233660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is underneath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our feet?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4871955" y="3116607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Where does our water come from?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b="1" i="0" sz="800" u="none" cap="none" strike="noStrike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should you flush down the loo?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871955" y="389661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Who is trading with whom?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sz="800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do forces actually do?</a:t>
            </a:r>
            <a:endParaRPr b="1" sz="8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4871880" y="468656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Where does our food really come from?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273196" y="474307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2E30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333800" y="78641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Where is my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school</a:t>
            </a: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?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-</a:t>
            </a:r>
            <a:endParaRPr b="1" i="0" sz="800" u="none" cap="none" strike="noStrike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</a:t>
            </a: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 changes around me?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6333800" y="1560248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is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home?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6333805" y="234129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Why did people travel in the past?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333880" y="3111348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Why do we live here?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6333880" y="390130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18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Where is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our twin?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6333805" y="469126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do we all live together?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7711695" y="474307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4DAF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7771661" y="78915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18000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could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we play in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different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ways?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7771661" y="1560248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do we live a healthy life?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7771666" y="234129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can you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feel the force?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7771741" y="3111348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54000" spcFirstLastPara="1" rIns="36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is the difference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between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noise and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sound?</a:t>
            </a:r>
            <a:endParaRPr sz="8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7771741" y="390130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makes a good performance, great?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7771666" y="469126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Why are shadows important?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9161150" y="476719"/>
            <a:ext cx="1377900" cy="6659700"/>
          </a:xfrm>
          <a:prstGeom prst="roundRect">
            <a:avLst>
              <a:gd fmla="val 7485" name="adj"/>
            </a:avLst>
          </a:prstGeom>
          <a:solidFill>
            <a:srgbClr val="7070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9221554" y="779200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What might I do in the future?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9221554" y="1550295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54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will we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get around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in the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future?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9221559" y="233134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Where does the darkness come from?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9221634" y="3111348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Why are more people becoming vegetarian?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9221634" y="390130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are you helping to save our planet?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9221559" y="469126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36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How big is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your footprint: </a:t>
            </a:r>
            <a:endParaRPr sz="800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ecological/ digital/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carbon?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 rot="-5400000">
            <a:off x="-542925" y="2947325"/>
            <a:ext cx="15009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000">
                <a:solidFill>
                  <a:srgbClr val="073763"/>
                </a:solidFill>
                <a:latin typeface="Muli"/>
                <a:ea typeface="Muli"/>
                <a:cs typeface="Muli"/>
                <a:sym typeface="Muli"/>
              </a:rPr>
              <a:t>Developing</a:t>
            </a:r>
            <a:endParaRPr b="1" i="0" sz="1000" u="none" cap="none" strike="noStrike">
              <a:solidFill>
                <a:srgbClr val="073763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 rot="-5400000">
            <a:off x="-484425" y="1356625"/>
            <a:ext cx="14865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000">
                <a:solidFill>
                  <a:srgbClr val="073763"/>
                </a:solidFill>
                <a:latin typeface="Muli"/>
                <a:ea typeface="Muli"/>
                <a:cs typeface="Muli"/>
                <a:sym typeface="Muli"/>
              </a:rPr>
              <a:t>Establishing</a:t>
            </a:r>
            <a:endParaRPr b="1" i="0" sz="1000" u="none" cap="none" strike="noStrike">
              <a:solidFill>
                <a:srgbClr val="073763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86175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Giving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948025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Creative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409950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Wild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871875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Moving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6333800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My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7795725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Playful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9221554" y="472425"/>
            <a:ext cx="12567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Future</a:t>
            </a:r>
            <a:r>
              <a:rPr i="0" lang="en-GB" sz="100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City</a:t>
            </a:r>
            <a:endParaRPr i="0" sz="1000" u="none" cap="none" strike="noStrike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48950" y="7406475"/>
            <a:ext cx="9906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000000"/>
                </a:solidFill>
                <a:latin typeface="Muli"/>
                <a:ea typeface="Muli"/>
                <a:cs typeface="Muli"/>
                <a:sym typeface="Muli"/>
              </a:rPr>
              <a:t>© 2020 Lighting up Learning     |    Curious-city ™ is a registered trademark of LIghting up Learning     |      All rights are reserved     |     www.lightinguplearning.com</a:t>
            </a:r>
            <a:endParaRPr sz="800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3"/>
              <a:buFont typeface="Arial"/>
              <a:buNone/>
            </a:pPr>
            <a:r>
              <a:t/>
            </a:r>
            <a:endParaRPr sz="813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descr="Logo-Blue" id="117" name="Google Shape;11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46800" y="7306947"/>
            <a:ext cx="585024" cy="2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3"/>
          <p:cNvSpPr txBox="1"/>
          <p:nvPr/>
        </p:nvSpPr>
        <p:spPr>
          <a:xfrm>
            <a:off x="60700" y="28100"/>
            <a:ext cx="4749300" cy="2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uli"/>
                <a:ea typeface="Muli"/>
                <a:cs typeface="Muli"/>
                <a:sym typeface="Muli"/>
              </a:rPr>
              <a:t>The Wildings Curious-city overview of enquiries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 rot="-5400000">
            <a:off x="-560175" y="4540050"/>
            <a:ext cx="15429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000">
                <a:solidFill>
                  <a:srgbClr val="073763"/>
                </a:solidFill>
                <a:latin typeface="Muli"/>
                <a:ea typeface="Muli"/>
                <a:cs typeface="Muli"/>
                <a:sym typeface="Muli"/>
              </a:rPr>
              <a:t>Enhancing</a:t>
            </a:r>
            <a:endParaRPr b="1" i="0" sz="1000" u="none" cap="none" strike="noStrike">
              <a:solidFill>
                <a:srgbClr val="073763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489880" y="548126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Why are people living longer?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489805" y="627121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18000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Nature or nurture?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951805" y="548126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could most important discovery be?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1951730" y="627121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How does the UN affect me?</a:t>
            </a:r>
            <a:endParaRPr b="1" sz="8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3413730" y="548126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Conservationist or Activist?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3413655" y="627121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18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Should humans ‘manage’ the environment?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4875655" y="5481262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Why do people migrate?</a:t>
            </a:r>
            <a:endParaRPr b="1" sz="8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4875580" y="6271219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If we closed borders, what might happen?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6337605" y="548595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18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does ‘the law’ actually do? 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6331605" y="628061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If I could create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anything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 for my community…?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7770691" y="548595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Power, politics or religion?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7770616" y="627591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What’s the difference between equality and equity?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9220584" y="5485956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are my rights and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responsibilities to others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9220509" y="6275913"/>
            <a:ext cx="1256700" cy="736800"/>
          </a:xfrm>
          <a:prstGeom prst="roundRect">
            <a:avLst>
              <a:gd fmla="val 904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36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800">
                <a:latin typeface="Muli"/>
                <a:ea typeface="Muli"/>
                <a:cs typeface="Muli"/>
                <a:sym typeface="Muli"/>
              </a:rPr>
              <a:t>What do the 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Domesday</a:t>
            </a:r>
            <a:r>
              <a:rPr b="1" lang="en-GB" sz="800">
                <a:latin typeface="Muli"/>
                <a:ea typeface="Muli"/>
                <a:cs typeface="Muli"/>
                <a:sym typeface="Muli"/>
              </a:rPr>
              <a:t> Book and the Magna Carta have in common?</a:t>
            </a:r>
            <a:endParaRPr b="1" i="0" sz="800" u="none" cap="none" strike="noStrike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 rot="-5400000">
            <a:off x="-560175" y="6140250"/>
            <a:ext cx="15429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000">
                <a:solidFill>
                  <a:srgbClr val="073763"/>
                </a:solidFill>
                <a:latin typeface="Muli"/>
                <a:ea typeface="Muli"/>
                <a:cs typeface="Muli"/>
                <a:sym typeface="Muli"/>
              </a:rPr>
              <a:t>Extending</a:t>
            </a:r>
            <a:endParaRPr b="1" i="0" sz="1000" u="none" cap="none" strike="noStrike">
              <a:solidFill>
                <a:srgbClr val="073763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